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84" d="100"/>
          <a:sy n="84" d="100"/>
        </p:scale>
        <p:origin x="3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56FF2-5345-4707-AEC3-B8E1B8421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1F5AC4-F8AA-4236-91D5-C3506462F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D99367-211E-4C6D-BF1E-15A411775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BB9CDE-968D-45BD-A3DA-9909FE6BC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28D0FA-ED92-483B-BC46-E02DF62E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23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FECF9A-F820-4EE0-AF3C-DA654D2F8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6FA621-CBB5-4466-BCA2-B0106DDA8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A9E76B-8C6F-4023-9813-AD30A937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A4D4CB-6D01-4EA1-93BC-5D1D11E35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CA0775-9C5D-4271-8E02-A08953EE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1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945BCB-BB7C-4E88-A613-B42A94E8F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A94510-86FC-4EB9-9FAE-D5669E652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A4F758-32F8-4B41-BE04-AA44CE2AA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6ED48D-67FC-4710-BBAC-2BCAAD34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78687A-6406-4E8E-A342-0C91E9CB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40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74EAC2-164C-44D6-8A44-1DAFA401E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BB324F-05D9-4D1A-B920-A1C61147F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1FE444-1DDF-4F0E-9525-986B20B70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45A105-5B8E-4604-939E-88341504D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B480DF-20F0-4863-8452-D6535332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82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EA33EE-D354-4FAA-AD23-DBA1CAFA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096570-4E64-4A8A-9638-DC62C9BDF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9F7DA4-A51E-4CF3-B5C8-AE8739CE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EB6E3-CAB9-4FDD-8309-2A5C4ACB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5D3919-FF52-4DFC-A5BB-5EB64AC05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96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BE8FAD-B10C-497F-8D3C-B2701AFB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6B25EE-03EA-44EF-955C-91C2357FE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DAD3F9-707F-44A4-B88D-4B76ABCCC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6EE54B-44FC-4B0E-B540-852050AA1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AF63C4-2A30-4776-A563-291D369A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1B34BC-C2A4-4862-9970-C76FF382B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09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7BC76-BC7E-45DF-8A5B-ECABBC7EF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91EB6C-7DDF-4559-8360-63DFB13DA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F2612D-1FB3-40AB-BA08-BB9692EDF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584DFA-8335-4B23-9CC5-F06852586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CEBC2A-F3C1-4295-A7B2-1BE59E38C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69B634F-1DDC-41B4-B87D-2B5D2E06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A109F24-BFED-401A-8062-1CD34B27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E39776-1FE7-4A91-B64D-2B8B5D79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69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9839E-6E70-4132-A236-3F7C08DD0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5F3B8C-6158-4BBC-AF57-C8763494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3B2E690-7D09-4CCA-859D-7EE467032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4C1AD4-B5A4-4338-AAD8-809F21BF6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71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E5DE5B-2562-4B67-BA74-B4E0C68B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0F4924-5FFE-40DB-A79A-EE336BB7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AB7128-CDE1-462F-B67E-DFD05C1E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45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3B99A1-8434-4D67-BC1A-B0E7FFA7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720A25-79D7-4B4D-A9A3-D6014D9D7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F11721-D980-429B-AFA7-A18C9DE92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9E2FBB-346F-414A-B699-8776661E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6C9697-0A0C-4E5F-8AF1-B69BED55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473464-8A8D-4EC8-9FD4-58E75B2D1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82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AE540C-06E0-4A69-880B-37296552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60985C-2D54-472A-8A75-E1269314F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D53691-1EDA-4345-A379-B9D01FA74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937D10-A7BD-42E4-A421-117B080A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FCE20-8080-4E15-939F-50C839B9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B30C55-048A-4047-A092-E8E0735B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37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DA6B7CC-0D24-49DC-A226-1DD9CB194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789093-70E9-4C82-97F3-61AD2D73A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4B87F4-B6DB-4317-8EAF-9ACA9CBFAF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3DCB8-F691-49B7-9E56-ADE297DB701C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CEA1DF-7C7E-4F20-8D8F-99BEC5344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C0ED25-6F4D-426B-849F-0F6A265EF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2ED38-8F39-46FE-A7D1-90E744D63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06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D722F3-7766-4E1F-BBCD-3E37497E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488" y="1231107"/>
            <a:ext cx="3425485" cy="5045621"/>
          </a:xfrm>
        </p:spPr>
        <p:txBody>
          <a:bodyPr anchor="b">
            <a:normAutofit/>
          </a:bodyPr>
          <a:lstStyle/>
          <a:p>
            <a:pPr algn="r"/>
            <a:r>
              <a:rPr lang="fr-FR" sz="3700" b="1" dirty="0" smtClean="0">
                <a:solidFill>
                  <a:srgbClr val="FFFFFF"/>
                </a:solidFill>
              </a:rPr>
              <a:t>Plan d’action</a:t>
            </a:r>
            <a:br>
              <a:rPr lang="fr-FR" sz="3700" b="1" dirty="0" smtClean="0">
                <a:solidFill>
                  <a:srgbClr val="FFFFFF"/>
                </a:solidFill>
              </a:rPr>
            </a:br>
            <a:r>
              <a:rPr lang="fr-FR" sz="3700" b="1" dirty="0" smtClean="0">
                <a:solidFill>
                  <a:srgbClr val="FFFFFF"/>
                </a:solidFill>
              </a:rPr>
              <a:t>&amp; </a:t>
            </a:r>
            <a:br>
              <a:rPr lang="fr-FR" sz="3700" b="1" dirty="0" smtClean="0">
                <a:solidFill>
                  <a:srgbClr val="FFFFFF"/>
                </a:solidFill>
              </a:rPr>
            </a:br>
            <a:r>
              <a:rPr lang="fr-FR" sz="3700" b="1" dirty="0" smtClean="0">
                <a:solidFill>
                  <a:srgbClr val="FFFFFF"/>
                </a:solidFill>
              </a:rPr>
              <a:t>Tableau de bord</a:t>
            </a:r>
            <a:br>
              <a:rPr lang="fr-FR" sz="3700" b="1" dirty="0" smtClean="0">
                <a:solidFill>
                  <a:srgbClr val="FFFFFF"/>
                </a:solidFill>
              </a:rPr>
            </a:br>
            <a:r>
              <a:rPr lang="fr-FR" sz="3700" dirty="0">
                <a:solidFill>
                  <a:srgbClr val="FFFFFF"/>
                </a:solidFill>
              </a:rPr>
              <a:t/>
            </a:r>
            <a:br>
              <a:rPr lang="fr-FR" sz="3700" dirty="0">
                <a:solidFill>
                  <a:srgbClr val="FFFFFF"/>
                </a:solidFill>
              </a:rPr>
            </a:br>
            <a:r>
              <a:rPr lang="fr-FR" sz="2000" dirty="0" smtClean="0">
                <a:solidFill>
                  <a:srgbClr val="FFFFFF"/>
                </a:solidFill>
              </a:rPr>
              <a:t>Section régionale :</a:t>
            </a:r>
            <a:br>
              <a:rPr lang="fr-FR" sz="2000" dirty="0" smtClean="0">
                <a:solidFill>
                  <a:srgbClr val="FFFFFF"/>
                </a:solidFill>
              </a:rPr>
            </a:br>
            <a:r>
              <a:rPr lang="fr-FR" sz="3700" dirty="0">
                <a:solidFill>
                  <a:srgbClr val="FFFFFF"/>
                </a:solidFill>
              </a:rPr>
              <a:t/>
            </a:r>
            <a:br>
              <a:rPr lang="fr-FR" sz="3700" dirty="0">
                <a:solidFill>
                  <a:srgbClr val="FFFFFF"/>
                </a:solidFill>
              </a:rPr>
            </a:br>
            <a:r>
              <a:rPr lang="fr-FR" sz="2000" dirty="0" smtClean="0">
                <a:solidFill>
                  <a:srgbClr val="FFFFFF"/>
                </a:solidFill>
              </a:rPr>
              <a:t>Réunion du :</a:t>
            </a:r>
            <a:endParaRPr lang="fr-FR" sz="2000" dirty="0">
              <a:solidFill>
                <a:srgbClr val="FFFFFF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3050" y="1380780"/>
            <a:ext cx="3816350" cy="501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108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76717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é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ED7D3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4472C4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BF8F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o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70AD47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53813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C459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F4B083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FF33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50" y="428019"/>
            <a:ext cx="1168400" cy="8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3" y="1959699"/>
            <a:ext cx="39243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446921" y="13807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810512" y="6276728"/>
            <a:ext cx="2060214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JJ/MM/AAAA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3984" y="87055"/>
            <a:ext cx="5196401" cy="29346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7B7FA9D-5284-4F31-901D-CC17A304D648}"/>
              </a:ext>
            </a:extLst>
          </p:cNvPr>
          <p:cNvSpPr/>
          <p:nvPr/>
        </p:nvSpPr>
        <p:spPr>
          <a:xfrm>
            <a:off x="4416455" y="307777"/>
            <a:ext cx="24189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b="1" dirty="0" smtClean="0"/>
              <a:t>Nos cibles macros, départ essentiel de toute action efficace &gt;&gt;</a:t>
            </a:r>
            <a:endParaRPr lang="fr-FR" b="1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232535"/>
              </p:ext>
            </p:extLst>
          </p:nvPr>
        </p:nvGraphicFramePr>
        <p:xfrm>
          <a:off x="4444200" y="1267500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39611"/>
              </p:ext>
            </p:extLst>
          </p:nvPr>
        </p:nvGraphicFramePr>
        <p:xfrm>
          <a:off x="4424600" y="2079045"/>
          <a:ext cx="19141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08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708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575845"/>
              </p:ext>
            </p:extLst>
          </p:nvPr>
        </p:nvGraphicFramePr>
        <p:xfrm>
          <a:off x="4416455" y="3262727"/>
          <a:ext cx="2578705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78705">
                  <a:extLst>
                    <a:ext uri="{9D8B030D-6E8A-4147-A177-3AD203B41FA5}">
                      <a16:colId xmlns:a16="http://schemas.microsoft.com/office/drawing/2014/main" val="20692267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Actions</a:t>
                      </a:r>
                      <a:r>
                        <a:rPr lang="fr-FR" baseline="0" dirty="0" smtClean="0">
                          <a:solidFill>
                            <a:sysClr val="windowText" lastClr="000000"/>
                          </a:solidFill>
                        </a:rPr>
                        <a:t> programmées :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602162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496262"/>
              </p:ext>
            </p:extLst>
          </p:nvPr>
        </p:nvGraphicFramePr>
        <p:xfrm>
          <a:off x="4406312" y="3725721"/>
          <a:ext cx="7514061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49936">
                  <a:extLst>
                    <a:ext uri="{9D8B030D-6E8A-4147-A177-3AD203B41FA5}">
                      <a16:colId xmlns:a16="http://schemas.microsoft.com/office/drawing/2014/main" val="2287744192"/>
                    </a:ext>
                  </a:extLst>
                </a:gridCol>
                <a:gridCol w="3791357">
                  <a:extLst>
                    <a:ext uri="{9D8B030D-6E8A-4147-A177-3AD203B41FA5}">
                      <a16:colId xmlns:a16="http://schemas.microsoft.com/office/drawing/2014/main" val="218859384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30103861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Qui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Fait quoi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et quand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58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28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049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5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68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85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33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920880"/>
                  </a:ext>
                </a:extLst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535982" y="5523241"/>
            <a:ext cx="3364992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Xxxxxxxxxx</a:t>
            </a:r>
            <a:r>
              <a:rPr lang="fr-FR" dirty="0" smtClean="0"/>
              <a:t> </a:t>
            </a:r>
            <a:r>
              <a:rPr lang="fr-FR" dirty="0" err="1" smtClean="0"/>
              <a:t>Xxxxxx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3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D722F3-7766-4E1F-BBCD-3E37497E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488" y="1231107"/>
            <a:ext cx="3425485" cy="5045621"/>
          </a:xfrm>
        </p:spPr>
        <p:txBody>
          <a:bodyPr anchor="b">
            <a:normAutofit/>
          </a:bodyPr>
          <a:lstStyle/>
          <a:p>
            <a:pPr algn="r"/>
            <a:r>
              <a:rPr lang="fr-FR" sz="3700" b="1" dirty="0" smtClean="0">
                <a:solidFill>
                  <a:srgbClr val="FFFFFF"/>
                </a:solidFill>
              </a:rPr>
              <a:t>Plan d’action</a:t>
            </a:r>
            <a:br>
              <a:rPr lang="fr-FR" sz="3700" b="1" dirty="0" smtClean="0">
                <a:solidFill>
                  <a:srgbClr val="FFFFFF"/>
                </a:solidFill>
              </a:rPr>
            </a:br>
            <a:r>
              <a:rPr lang="fr-FR" sz="3700" b="1" dirty="0" smtClean="0">
                <a:solidFill>
                  <a:srgbClr val="FFFFFF"/>
                </a:solidFill>
              </a:rPr>
              <a:t>&amp; </a:t>
            </a:r>
            <a:br>
              <a:rPr lang="fr-FR" sz="3700" b="1" dirty="0" smtClean="0">
                <a:solidFill>
                  <a:srgbClr val="FFFFFF"/>
                </a:solidFill>
              </a:rPr>
            </a:br>
            <a:r>
              <a:rPr lang="fr-FR" sz="3700" b="1" dirty="0" smtClean="0">
                <a:solidFill>
                  <a:srgbClr val="FFFFFF"/>
                </a:solidFill>
              </a:rPr>
              <a:t>Tableau de bord</a:t>
            </a:r>
            <a:br>
              <a:rPr lang="fr-FR" sz="3700" b="1" dirty="0" smtClean="0">
                <a:solidFill>
                  <a:srgbClr val="FFFFFF"/>
                </a:solidFill>
              </a:rPr>
            </a:br>
            <a:r>
              <a:rPr lang="fr-FR" sz="3700" dirty="0">
                <a:solidFill>
                  <a:srgbClr val="FFFFFF"/>
                </a:solidFill>
              </a:rPr>
              <a:t/>
            </a:r>
            <a:br>
              <a:rPr lang="fr-FR" sz="3700" dirty="0">
                <a:solidFill>
                  <a:srgbClr val="FFFFFF"/>
                </a:solidFill>
              </a:rPr>
            </a:br>
            <a:r>
              <a:rPr lang="fr-FR" sz="2000" dirty="0" smtClean="0">
                <a:solidFill>
                  <a:srgbClr val="FFFFFF"/>
                </a:solidFill>
              </a:rPr>
              <a:t>Section régionale :</a:t>
            </a:r>
            <a:br>
              <a:rPr lang="fr-FR" sz="2000" dirty="0" smtClean="0">
                <a:solidFill>
                  <a:srgbClr val="FFFFFF"/>
                </a:solidFill>
              </a:rPr>
            </a:br>
            <a:r>
              <a:rPr lang="fr-FR" sz="3700" dirty="0">
                <a:solidFill>
                  <a:srgbClr val="FFFFFF"/>
                </a:solidFill>
              </a:rPr>
              <a:t/>
            </a:r>
            <a:br>
              <a:rPr lang="fr-FR" sz="3700" dirty="0">
                <a:solidFill>
                  <a:srgbClr val="FFFFFF"/>
                </a:solidFill>
              </a:rPr>
            </a:br>
            <a:r>
              <a:rPr lang="fr-FR" sz="2000" dirty="0" smtClean="0">
                <a:solidFill>
                  <a:srgbClr val="FFFFFF"/>
                </a:solidFill>
              </a:rPr>
              <a:t>Réunion du :</a:t>
            </a:r>
            <a:endParaRPr lang="fr-FR" sz="2000" dirty="0">
              <a:solidFill>
                <a:srgbClr val="FFFFFF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3050" y="1380780"/>
            <a:ext cx="3816350" cy="501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108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76717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é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ED7D3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4472C4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BF8F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o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70AD47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53813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C4591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F4B083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FF33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50" y="428019"/>
            <a:ext cx="1168400" cy="8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3" y="1959699"/>
            <a:ext cx="39243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810512" y="6276728"/>
            <a:ext cx="2060214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JJ/MM/AAAA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B7FA9D-5284-4F31-901D-CC17A304D648}"/>
              </a:ext>
            </a:extLst>
          </p:cNvPr>
          <p:cNvSpPr/>
          <p:nvPr/>
        </p:nvSpPr>
        <p:spPr>
          <a:xfrm>
            <a:off x="4416455" y="428019"/>
            <a:ext cx="241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b="1" dirty="0" smtClean="0"/>
              <a:t>Nos cibles affinées &gt;&gt;</a:t>
            </a:r>
            <a:endParaRPr lang="fr-FR" b="1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263210"/>
              </p:ext>
            </p:extLst>
          </p:nvPr>
        </p:nvGraphicFramePr>
        <p:xfrm>
          <a:off x="4132593" y="1442737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48433"/>
              </p:ext>
            </p:extLst>
          </p:nvPr>
        </p:nvGraphicFramePr>
        <p:xfrm>
          <a:off x="4356354" y="3447608"/>
          <a:ext cx="2578705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78705">
                  <a:extLst>
                    <a:ext uri="{9D8B030D-6E8A-4147-A177-3AD203B41FA5}">
                      <a16:colId xmlns:a16="http://schemas.microsoft.com/office/drawing/2014/main" val="20692267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Actions</a:t>
                      </a:r>
                      <a:r>
                        <a:rPr lang="fr-FR" baseline="0" dirty="0" smtClean="0">
                          <a:solidFill>
                            <a:sysClr val="windowText" lastClr="000000"/>
                          </a:solidFill>
                        </a:rPr>
                        <a:t> programmées :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602162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137683"/>
              </p:ext>
            </p:extLst>
          </p:nvPr>
        </p:nvGraphicFramePr>
        <p:xfrm>
          <a:off x="4356354" y="3878339"/>
          <a:ext cx="7514061" cy="29210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49936">
                  <a:extLst>
                    <a:ext uri="{9D8B030D-6E8A-4147-A177-3AD203B41FA5}">
                      <a16:colId xmlns:a16="http://schemas.microsoft.com/office/drawing/2014/main" val="2287744192"/>
                    </a:ext>
                  </a:extLst>
                </a:gridCol>
                <a:gridCol w="3791357">
                  <a:extLst>
                    <a:ext uri="{9D8B030D-6E8A-4147-A177-3AD203B41FA5}">
                      <a16:colId xmlns:a16="http://schemas.microsoft.com/office/drawing/2014/main" val="218859384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3010386198"/>
                    </a:ext>
                  </a:extLst>
                </a:gridCol>
              </a:tblGrid>
              <a:tr h="365042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Qui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Fait quoi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et quand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587066"/>
                  </a:ext>
                </a:extLst>
              </a:tr>
              <a:tr h="365042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28799"/>
                  </a:ext>
                </a:extLst>
              </a:tr>
              <a:tr h="36504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049131"/>
                  </a:ext>
                </a:extLst>
              </a:tr>
              <a:tr h="36504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532489"/>
                  </a:ext>
                </a:extLst>
              </a:tr>
              <a:tr h="36504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685457"/>
                  </a:ext>
                </a:extLst>
              </a:tr>
              <a:tr h="36504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855243"/>
                  </a:ext>
                </a:extLst>
              </a:tr>
              <a:tr h="365042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332833"/>
                  </a:ext>
                </a:extLst>
              </a:tr>
              <a:tr h="365042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920880"/>
                  </a:ext>
                </a:extLst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535982" y="5523241"/>
            <a:ext cx="3364992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Xxxxxxxxxx</a:t>
            </a:r>
            <a:r>
              <a:rPr lang="fr-FR" dirty="0" smtClean="0"/>
              <a:t> </a:t>
            </a:r>
            <a:r>
              <a:rPr lang="fr-FR" dirty="0" err="1" smtClean="0"/>
              <a:t>Xxxxxx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348472" y="197186"/>
            <a:ext cx="287121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Impact" panose="020B0806030902050204" pitchFamily="34" charset="0"/>
              </a:rPr>
              <a:t>OMARS II</a:t>
            </a:r>
            <a:endParaRPr lang="fr-FR" sz="4800" dirty="0">
              <a:latin typeface="Impact" panose="020B080603090205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122450" y="1143131"/>
            <a:ext cx="191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Prises de contacts</a:t>
            </a:r>
            <a:endParaRPr lang="fr-FR" sz="1200" i="1" dirty="0"/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343832"/>
              </p:ext>
            </p:extLst>
          </p:nvPr>
        </p:nvGraphicFramePr>
        <p:xfrm>
          <a:off x="6104655" y="1454400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6094512" y="1154794"/>
            <a:ext cx="191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RDV D.R.H./</a:t>
            </a:r>
            <a:r>
              <a:rPr lang="fr-FR" sz="1200" i="1" dirty="0" err="1" smtClean="0"/>
              <a:t>Dir</a:t>
            </a:r>
            <a:r>
              <a:rPr lang="fr-FR" sz="1200" i="1" dirty="0" smtClean="0"/>
              <a:t>.</a:t>
            </a:r>
            <a:endParaRPr lang="fr-FR" sz="1200" i="1" dirty="0"/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94652"/>
              </p:ext>
            </p:extLst>
          </p:nvPr>
        </p:nvGraphicFramePr>
        <p:xfrm>
          <a:off x="8098047" y="1460906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sp>
        <p:nvSpPr>
          <p:cNvPr id="29" name="ZoneTexte 28"/>
          <p:cNvSpPr txBox="1"/>
          <p:nvPr/>
        </p:nvSpPr>
        <p:spPr>
          <a:xfrm>
            <a:off x="8087904" y="1161300"/>
            <a:ext cx="191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RS trouvés</a:t>
            </a:r>
            <a:endParaRPr lang="fr-FR" sz="1200" i="1" dirty="0"/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06472"/>
              </p:ext>
            </p:extLst>
          </p:nvPr>
        </p:nvGraphicFramePr>
        <p:xfrm>
          <a:off x="10096434" y="1460906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sp>
        <p:nvSpPr>
          <p:cNvPr id="31" name="ZoneTexte 30"/>
          <p:cNvSpPr txBox="1"/>
          <p:nvPr/>
        </p:nvSpPr>
        <p:spPr>
          <a:xfrm>
            <a:off x="10001675" y="1161300"/>
            <a:ext cx="1998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Equipes constituées</a:t>
            </a:r>
            <a:endParaRPr lang="fr-FR" sz="1200" i="1" dirty="0"/>
          </a:p>
        </p:txBody>
      </p: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096649"/>
              </p:ext>
            </p:extLst>
          </p:nvPr>
        </p:nvGraphicFramePr>
        <p:xfrm>
          <a:off x="4122450" y="2641095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sp>
        <p:nvSpPr>
          <p:cNvPr id="33" name="ZoneTexte 32"/>
          <p:cNvSpPr txBox="1"/>
          <p:nvPr/>
        </p:nvSpPr>
        <p:spPr>
          <a:xfrm>
            <a:off x="4079950" y="2341962"/>
            <a:ext cx="191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Listes montées/présentées</a:t>
            </a:r>
            <a:endParaRPr lang="fr-FR" sz="1200" i="1" dirty="0"/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08082"/>
              </p:ext>
            </p:extLst>
          </p:nvPr>
        </p:nvGraphicFramePr>
        <p:xfrm>
          <a:off x="6094512" y="2652758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sp>
        <p:nvSpPr>
          <p:cNvPr id="35" name="ZoneTexte 34"/>
          <p:cNvSpPr txBox="1"/>
          <p:nvPr/>
        </p:nvSpPr>
        <p:spPr>
          <a:xfrm>
            <a:off x="6052012" y="2353625"/>
            <a:ext cx="191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Campagnes accompagnées</a:t>
            </a:r>
            <a:endParaRPr lang="fr-FR" sz="1200" i="1" dirty="0"/>
          </a:p>
        </p:txBody>
      </p:sp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203803"/>
              </p:ext>
            </p:extLst>
          </p:nvPr>
        </p:nvGraphicFramePr>
        <p:xfrm>
          <a:off x="8087904" y="2659264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sp>
        <p:nvSpPr>
          <p:cNvPr id="37" name="ZoneTexte 36"/>
          <p:cNvSpPr txBox="1"/>
          <p:nvPr/>
        </p:nvSpPr>
        <p:spPr>
          <a:xfrm>
            <a:off x="8045404" y="2360131"/>
            <a:ext cx="191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Listes passées </a:t>
            </a:r>
            <a:r>
              <a:rPr lang="fr-FR" sz="1200" i="1" dirty="0" smtClean="0"/>
              <a:t>1er </a:t>
            </a:r>
            <a:r>
              <a:rPr lang="fr-FR" sz="1200" i="1" dirty="0" smtClean="0"/>
              <a:t>tour</a:t>
            </a:r>
            <a:endParaRPr lang="fr-FR" sz="1200" i="1" dirty="0"/>
          </a:p>
        </p:txBody>
      </p:sp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992595"/>
              </p:ext>
            </p:extLst>
          </p:nvPr>
        </p:nvGraphicFramePr>
        <p:xfrm>
          <a:off x="10086291" y="2659264"/>
          <a:ext cx="190362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14">
                  <a:extLst>
                    <a:ext uri="{9D8B030D-6E8A-4147-A177-3AD203B41FA5}">
                      <a16:colId xmlns:a16="http://schemas.microsoft.com/office/drawing/2014/main" val="2510308557"/>
                    </a:ext>
                  </a:extLst>
                </a:gridCol>
                <a:gridCol w="951814">
                  <a:extLst>
                    <a:ext uri="{9D8B030D-6E8A-4147-A177-3AD203B41FA5}">
                      <a16:colId xmlns:a16="http://schemas.microsoft.com/office/drawing/2014/main" val="3767355401"/>
                    </a:ext>
                  </a:extLst>
                </a:gridCol>
              </a:tblGrid>
              <a:tr h="34043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000"/>
                  </a:ext>
                </a:extLst>
              </a:tr>
            </a:tbl>
          </a:graphicData>
        </a:graphic>
      </p:graphicFrame>
      <p:sp>
        <p:nvSpPr>
          <p:cNvPr id="39" name="ZoneTexte 38"/>
          <p:cNvSpPr txBox="1"/>
          <p:nvPr/>
        </p:nvSpPr>
        <p:spPr>
          <a:xfrm>
            <a:off x="9959175" y="2360131"/>
            <a:ext cx="1998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/>
              <a:t>Représentativité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319315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118</Words>
  <Application>Microsoft Office PowerPoint</Application>
  <PresentationFormat>Grand écran</PresentationFormat>
  <Paragraphs>47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Impact</vt:lpstr>
      <vt:lpstr>Times New Roman</vt:lpstr>
      <vt:lpstr>Thème Office</vt:lpstr>
      <vt:lpstr>Plan d’action &amp;  Tableau de bord  Section régionale :  Réunion du :</vt:lpstr>
      <vt:lpstr>Plan d’action &amp;  Tableau de bord  Section régionale :  Réunion du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Développeur Territorial</dc:title>
  <dc:creator>Métallurgie-Auvergne CFE-CGC</dc:creator>
  <cp:lastModifiedBy>DECORSIER Thierry</cp:lastModifiedBy>
  <cp:revision>25</cp:revision>
  <dcterms:created xsi:type="dcterms:W3CDTF">2020-09-08T07:18:38Z</dcterms:created>
  <dcterms:modified xsi:type="dcterms:W3CDTF">2021-06-07T07:25:49Z</dcterms:modified>
</cp:coreProperties>
</file>